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2.xml" ContentType="application/vnd.openxmlformats-officedocument.presentationml.tags+xml"/>
  <Override PartName="/ppt/notesSlides/notesSlide1.xml" ContentType="application/vnd.openxmlformats-officedocument.presentationml.notesSlide+xml"/>
  <Override PartName="/ppt/tags/tag63.xml" ContentType="application/vnd.openxmlformats-officedocument.presentationml.tags+xml"/>
  <Override PartName="/ppt/notesSlides/notesSlide2.xml" ContentType="application/vnd.openxmlformats-officedocument.presentationml.notesSlide+xml"/>
  <Override PartName="/ppt/tags/tag64.xml" ContentType="application/vnd.openxmlformats-officedocument.presentationml.tags+xml"/>
  <Override PartName="/ppt/notesSlides/notesSlide3.xml" ContentType="application/vnd.openxmlformats-officedocument.presentationml.notesSlide+xml"/>
  <Override PartName="/ppt/tags/tag65.xml" ContentType="application/vnd.openxmlformats-officedocument.presentationml.tags+xml"/>
  <Override PartName="/ppt/notesSlides/notesSlide4.xml" ContentType="application/vnd.openxmlformats-officedocument.presentationml.notesSlide+xml"/>
  <Override PartName="/ppt/tags/tag66.xml" ContentType="application/vnd.openxmlformats-officedocument.presentationml.tags+xml"/>
  <Override PartName="/ppt/notesSlides/notesSlide5.xml" ContentType="application/vnd.openxmlformats-officedocument.presentationml.notesSlide+xml"/>
  <Override PartName="/ppt/tags/tag67.xml" ContentType="application/vnd.openxmlformats-officedocument.presentationml.tags+xml"/>
  <Override PartName="/ppt/notesSlides/notesSlide6.xml" ContentType="application/vnd.openxmlformats-officedocument.presentationml.notesSlide+xml"/>
  <Override PartName="/ppt/tags/tag68.xml" ContentType="application/vnd.openxmlformats-officedocument.presentationml.tags+xml"/>
  <Override PartName="/ppt/notesSlides/notesSlide7.xml" ContentType="application/vnd.openxmlformats-officedocument.presentationml.notesSlide+xml"/>
  <Override PartName="/ppt/tags/tag69.xml" ContentType="application/vnd.openxmlformats-officedocument.presentationml.tags+xml"/>
  <Override PartName="/ppt/notesSlides/notesSlide8.xml" ContentType="application/vnd.openxmlformats-officedocument.presentationml.notesSlide+xml"/>
  <Override PartName="/ppt/tags/tag70.xml" ContentType="application/vnd.openxmlformats-officedocument.presentationml.tags+xml"/>
  <Override PartName="/ppt/notesSlides/notesSlide9.xml" ContentType="application/vnd.openxmlformats-officedocument.presentationml.notesSlide+xml"/>
  <Override PartName="/ppt/tags/tag71.xml" ContentType="application/vnd.openxmlformats-officedocument.presentationml.tags+xml"/>
  <Override PartName="/ppt/notesSlides/notesSlide10.xml" ContentType="application/vnd.openxmlformats-officedocument.presentationml.notesSlid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11.xml" ContentType="application/vnd.openxmlformats-officedocument.presentationml.notesSlide+xml"/>
  <Override PartName="/ppt/tags/tag74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9" r:id="rId4"/>
    <p:sldId id="266" r:id="rId5"/>
    <p:sldId id="275" r:id="rId6"/>
    <p:sldId id="261" r:id="rId7"/>
    <p:sldId id="265" r:id="rId8"/>
    <p:sldId id="276" r:id="rId9"/>
    <p:sldId id="262" r:id="rId10"/>
    <p:sldId id="274" r:id="rId11"/>
    <p:sldId id="277" r:id="rId12"/>
    <p:sldId id="264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96A9"/>
    <a:srgbClr val="FDE070"/>
    <a:srgbClr val="F6DDEA"/>
    <a:srgbClr val="FFEBEE"/>
    <a:srgbClr val="FCEBF3"/>
    <a:srgbClr val="FFDBE1"/>
    <a:srgbClr val="FDF7F7"/>
    <a:srgbClr val="F8DCE1"/>
    <a:srgbClr val="FEECF1"/>
    <a:srgbClr val="FDE0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3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224" y="63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charset="-122"/>
              <a:ea typeface="微软雅黑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charset="-122"/>
                <a:ea typeface="微软雅黑" charset="-122"/>
              </a:rPr>
              <a:t>2021/10/25</a:t>
            </a:fld>
            <a:endParaRPr lang="zh-CN" altLang="en-US">
              <a:latin typeface="微软雅黑" charset="-122"/>
              <a:ea typeface="微软雅黑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charset="-122"/>
              <a:ea typeface="微软雅黑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charset="-122"/>
                <a:ea typeface="微软雅黑" charset="-122"/>
              </a:rPr>
              <a:t>‹#›</a:t>
            </a:fld>
            <a:endParaRPr lang="zh-CN" altLang="en-US"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charset="-122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charset="-122"/>
                <a:ea typeface="微软雅黑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charset="-122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charset="-122"/>
                <a:ea typeface="微软雅黑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charset="-122"/>
        <a:ea typeface="微软雅黑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charset="-122"/>
        <a:ea typeface="微软雅黑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charset="-122"/>
        <a:ea typeface="微软雅黑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charset="-122"/>
        <a:ea typeface="微软雅黑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charset="-122"/>
        <a:ea typeface="微软雅黑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3759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8923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850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2021/10/25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video" Target="../media/media1.mp4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tags" Target="../tags/tag71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0.xml"/><Relationship Id="rId10" Type="http://schemas.openxmlformats.org/officeDocument/2006/relationships/image" Target="../media/image9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4.xml"/><Relationship Id="rId5" Type="http://schemas.openxmlformats.org/officeDocument/2006/relationships/image" Target="../media/image5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Relationship Id="rId6" Type="http://schemas.openxmlformats.org/officeDocument/2006/relationships/image" Target="../media/image5.png"/><Relationship Id="rId5" Type="http://schemas.openxmlformats.org/officeDocument/2006/relationships/image" Target="../media/image1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Relationship Id="rId6" Type="http://schemas.openxmlformats.org/officeDocument/2006/relationships/image" Target="../media/image5.png"/><Relationship Id="rId5" Type="http://schemas.openxmlformats.org/officeDocument/2006/relationships/image" Target="../media/image1.jpe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Relationship Id="rId5" Type="http://schemas.openxmlformats.org/officeDocument/2006/relationships/image" Target="../media/image5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andelion-220246__340"/>
          <p:cNvPicPr>
            <a:picLocks noChangeAspect="1"/>
          </p:cNvPicPr>
          <p:nvPr/>
        </p:nvPicPr>
        <p:blipFill>
          <a:blip r:embed="rId4">
            <a:lum contrast="6000"/>
          </a:blip>
          <a:srcRect l="23746" t="1008" r="1994" b="1569"/>
          <a:stretch>
            <a:fillRect/>
          </a:stretch>
        </p:blipFill>
        <p:spPr>
          <a:xfrm>
            <a:off x="7738110" y="2137410"/>
            <a:ext cx="3597910" cy="472059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9139293" y="908754"/>
            <a:ext cx="1661993" cy="4314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85000"/>
                    <a:alpha val="46000"/>
                  </a:schemeClr>
                </a:solidFill>
              </a14:hiddenFill>
            </a:ext>
          </a:extLst>
        </p:spPr>
        <p:txBody>
          <a:bodyPr vert="eaVert" wrap="square" rtlCol="0">
            <a:spAutoFit/>
          </a:bodyPr>
          <a:lstStyle/>
          <a:p>
            <a:r>
              <a:rPr lang="zh-CN" altLang="en-US" sz="9600" dirty="0">
                <a:solidFill>
                  <a:srgbClr val="A75450"/>
                </a:solidFill>
                <a:latin typeface="STXingkai" panose="02010800040101010101" pitchFamily="2" charset="-122"/>
                <a:ea typeface="STXingkai" panose="02010800040101010101" pitchFamily="2" charset="-122"/>
              </a:rPr>
              <a:t>会玩</a:t>
            </a:r>
            <a:endParaRPr lang="zh-CN" altLang="zh-CN" sz="9600" dirty="0">
              <a:solidFill>
                <a:srgbClr val="A75450"/>
              </a:solidFill>
              <a:latin typeface="STXingkai" panose="02010800040101010101" pitchFamily="2" charset="-122"/>
              <a:ea typeface="STXingkai" panose="0201080004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817287" y="2605405"/>
            <a:ext cx="1661993" cy="37007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zh-CN" sz="60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rPr>
              <a:t> </a:t>
            </a:r>
            <a:r>
              <a:rPr lang="zh-CN" altLang="en-US" sz="9600" dirty="0">
                <a:solidFill>
                  <a:srgbClr val="A75450"/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才好</a:t>
            </a:r>
            <a:endParaRPr lang="zh-CN" altLang="zh-CN" sz="9600" dirty="0">
              <a:solidFill>
                <a:srgbClr val="A75450"/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1" name="图片 20" descr="flower-2342706__340"/>
          <p:cNvPicPr>
            <a:picLocks noChangeAspect="1"/>
          </p:cNvPicPr>
          <p:nvPr/>
        </p:nvPicPr>
        <p:blipFill>
          <a:blip r:embed="rId5"/>
          <a:srcRect l="10548" t="17751" r="16603" b="18894"/>
          <a:stretch>
            <a:fillRect/>
          </a:stretch>
        </p:blipFill>
        <p:spPr>
          <a:xfrm>
            <a:off x="279106" y="205105"/>
            <a:ext cx="7003447" cy="431419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50" decel="500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50" decel="500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flowers-3205083__34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5090" y="3750310"/>
            <a:ext cx="1515745" cy="1515745"/>
          </a:xfrm>
          <a:prstGeom prst="rect">
            <a:avLst/>
          </a:prstGeom>
        </p:spPr>
      </p:pic>
      <p:pic>
        <p:nvPicPr>
          <p:cNvPr id="13" name="图片 12" descr="23"/>
          <p:cNvPicPr>
            <a:picLocks noChangeAspect="1"/>
          </p:cNvPicPr>
          <p:nvPr/>
        </p:nvPicPr>
        <p:blipFill>
          <a:blip r:embed="rId7"/>
          <a:srcRect l="7264" t="15275" r="17153" b="16549"/>
          <a:stretch>
            <a:fillRect/>
          </a:stretch>
        </p:blipFill>
        <p:spPr>
          <a:xfrm rot="3300000">
            <a:off x="8825230" y="683260"/>
            <a:ext cx="4054475" cy="25908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21C87BD-44FF-5544-AC8F-F808CD0E3C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057" y="0"/>
            <a:ext cx="3168763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2ADBCB8-202D-B248-8FD6-4B0E02943A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204" y="0"/>
            <a:ext cx="3168763" cy="6858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E40A639-C9A1-594E-9A44-118FBCEF878B}"/>
              </a:ext>
            </a:extLst>
          </p:cNvPr>
          <p:cNvSpPr txBox="1"/>
          <p:nvPr/>
        </p:nvSpPr>
        <p:spPr>
          <a:xfrm>
            <a:off x="1979057" y="2337497"/>
            <a:ext cx="78022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rgbClr val="A75450"/>
                </a:solidFill>
                <a:latin typeface="STXingkai" panose="02010800040101010101" pitchFamily="2" charset="-122"/>
                <a:ea typeface="STXingkai" panose="02010800040101010101" pitchFamily="2" charset="-122"/>
              </a:rPr>
              <a:t>运动可太带劲了！</a:t>
            </a:r>
          </a:p>
        </p:txBody>
      </p:sp>
      <p:pic>
        <p:nvPicPr>
          <p:cNvPr id="7" name="FinalVideo_1622121834.366349_iUwyFM.mp4" descr="FinalVideo_1622121834.366349_iUwyFM.mp4">
            <a:hlinkClick r:id="" action="ppaction://media"/>
            <a:extLst>
              <a:ext uri="{FF2B5EF4-FFF2-40B4-BE49-F238E27FC236}">
                <a16:creationId xmlns:a16="http://schemas.microsoft.com/office/drawing/2014/main" id="{14A8867F-2D7F-3442-81D0-1D9017254C8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10"/>
          <a:srcRect t="28485" b="28081"/>
          <a:stretch/>
        </p:blipFill>
        <p:spPr>
          <a:xfrm>
            <a:off x="2040913" y="781603"/>
            <a:ext cx="6857065" cy="529479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8F4D18D-BA7E-384E-9A99-0C30D54ED635}"/>
              </a:ext>
            </a:extLst>
          </p:cNvPr>
          <p:cNvSpPr txBox="1"/>
          <p:nvPr/>
        </p:nvSpPr>
        <p:spPr>
          <a:xfrm>
            <a:off x="464715" y="1585960"/>
            <a:ext cx="43207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皮肤状态满分！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长期排汗排毒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会让皮肤更有光泽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长痘拜拜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新陈代谢加快，痘印拜拜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年轻密码</a:t>
            </a:r>
            <a:r>
              <a:rPr kumimoji="1" lang="en-US" altLang="zh-CN" sz="2800" dirty="0">
                <a:latin typeface="Wawati SC" pitchFamily="82" charset="-122"/>
                <a:ea typeface="Wawati SC" pitchFamily="82" charset="-122"/>
              </a:rPr>
              <a:t>🤫</a:t>
            </a:r>
            <a:endParaRPr kumimoji="1" lang="zh-CN" altLang="en-US" sz="2800" dirty="0"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6745C13-7B80-5A41-A85E-6098E8A3EBBB}"/>
              </a:ext>
            </a:extLst>
          </p:cNvPr>
          <p:cNvSpPr txBox="1"/>
          <p:nvPr/>
        </p:nvSpPr>
        <p:spPr>
          <a:xfrm>
            <a:off x="4817309" y="1585960"/>
            <a:ext cx="43207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由内而外的自信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分泌多巴胺缓解焦虑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一直延续到每一天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乐观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拖延症？不存在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时间管理大师～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7DC09ED-8860-1F4F-B77F-9A92B33EF4D3}"/>
              </a:ext>
            </a:extLst>
          </p:cNvPr>
          <p:cNvSpPr txBox="1"/>
          <p:nvPr/>
        </p:nvSpPr>
        <p:spPr>
          <a:xfrm>
            <a:off x="548870" y="1707757"/>
            <a:ext cx="43207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学习能力</a:t>
            </a:r>
            <a:r>
              <a:rPr kumimoji="1" lang="en-US" altLang="zh-CN" sz="2800" dirty="0">
                <a:latin typeface="Wawati SC" pitchFamily="82" charset="-122"/>
                <a:ea typeface="Wawati SC" pitchFamily="82" charset="-122"/>
              </a:rPr>
              <a:t>up</a:t>
            </a: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改变大脑运动皮层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增强神经活动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改善学习记忆能力</a:t>
            </a:r>
            <a:endParaRPr kumimoji="1" lang="en-US" altLang="zh-CN" sz="2800" dirty="0">
              <a:latin typeface="Wawati SC" pitchFamily="82" charset="-122"/>
              <a:ea typeface="Wawati SC" pitchFamily="82" charset="-122"/>
            </a:endParaRP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记不住？打个卡先</a:t>
            </a:r>
            <a:r>
              <a:rPr kumimoji="1" lang="en-US" altLang="zh-CN" sz="2800" dirty="0">
                <a:latin typeface="Wawati SC" pitchFamily="82" charset="-122"/>
                <a:ea typeface="Wawati SC" pitchFamily="82" charset="-122"/>
              </a:rPr>
              <a:t>👍</a:t>
            </a:r>
            <a:endParaRPr kumimoji="1" lang="zh-CN" altLang="en-US" sz="2800" dirty="0">
              <a:latin typeface="Wawati SC" pitchFamily="82" charset="-122"/>
              <a:ea typeface="Wawati SC" pitchFamily="82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57885F5-21AC-E84E-AF85-83B81A354D72}"/>
              </a:ext>
            </a:extLst>
          </p:cNvPr>
          <p:cNvSpPr txBox="1"/>
          <p:nvPr/>
        </p:nvSpPr>
        <p:spPr>
          <a:xfrm>
            <a:off x="4785465" y="1796722"/>
            <a:ext cx="52168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好好活着</a:t>
            </a:r>
            <a:r>
              <a:rPr kumimoji="1" lang="en-US" altLang="zh-CN" sz="2800" dirty="0">
                <a:latin typeface="Wawati SC" pitchFamily="82" charset="-122"/>
                <a:ea typeface="Wawati SC" pitchFamily="82" charset="-122"/>
              </a:rPr>
              <a:t>⛽️</a:t>
            </a: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降低癌症发生率  </a:t>
            </a:r>
            <a:r>
              <a:rPr kumimoji="1" lang="en-US" altLang="zh-CN" sz="2800" dirty="0">
                <a:latin typeface="Wawati SC" pitchFamily="82" charset="-122"/>
                <a:ea typeface="Wawati SC" pitchFamily="82" charset="-122"/>
              </a:rPr>
              <a:t>⬇️7%</a:t>
            </a:r>
          </a:p>
          <a:p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远离心血管病  </a:t>
            </a:r>
            <a:r>
              <a:rPr kumimoji="1" lang="en-US" altLang="zh-CN" sz="2800" dirty="0">
                <a:latin typeface="Wawati SC" pitchFamily="82" charset="-122"/>
                <a:ea typeface="Wawati SC" pitchFamily="82" charset="-122"/>
              </a:rPr>
              <a:t>⬇️36%</a:t>
            </a:r>
            <a:r>
              <a:rPr kumimoji="1" lang="zh-CN" altLang="en-US" sz="2800" dirty="0">
                <a:latin typeface="Wawati SC" pitchFamily="82" charset="-122"/>
                <a:ea typeface="Wawati SC" pitchFamily="82" charset="-122"/>
              </a:rPr>
              <a:t>；</a:t>
            </a:r>
            <a:r>
              <a:rPr kumimoji="1" lang="en-US" altLang="zh-CN" sz="2800" dirty="0">
                <a:latin typeface="Wawati SC" pitchFamily="82" charset="-122"/>
                <a:ea typeface="Wawati SC" pitchFamily="82" charset="-122"/>
              </a:rPr>
              <a:t>56%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1" dur="1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2" dur="12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Scale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-1.66667E-6 -7.40741E-7 L -0.09765 -0.2972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83" y="-148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51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4" grpId="2"/>
      <p:bldP spid="11" grpId="0"/>
      <p:bldP spid="11" grpId="1"/>
      <p:bldP spid="16" grpId="0"/>
      <p:bldP spid="16" grpId="1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flowers-3205083__3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5090" y="3750310"/>
            <a:ext cx="1515745" cy="1515745"/>
          </a:xfrm>
          <a:prstGeom prst="rect">
            <a:avLst/>
          </a:prstGeom>
        </p:spPr>
      </p:pic>
      <p:pic>
        <p:nvPicPr>
          <p:cNvPr id="13" name="图片 12" descr="23"/>
          <p:cNvPicPr>
            <a:picLocks noChangeAspect="1"/>
          </p:cNvPicPr>
          <p:nvPr/>
        </p:nvPicPr>
        <p:blipFill>
          <a:blip r:embed="rId6"/>
          <a:srcRect l="7264" t="15275" r="17153" b="16549"/>
          <a:stretch>
            <a:fillRect/>
          </a:stretch>
        </p:blipFill>
        <p:spPr>
          <a:xfrm rot="3300000">
            <a:off x="8825230" y="683260"/>
            <a:ext cx="4054475" cy="259080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962208" y="673539"/>
            <a:ext cx="6666354" cy="76944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eaLnBrk="1" hangingPunct="1"/>
            <a:r>
              <a:rPr lang="zh-CN" altLang="en-US" sz="44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优秀  良好  及格  不及格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87218" y="560532"/>
            <a:ext cx="677108" cy="176489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rgbClr val="A75450"/>
                </a:solidFill>
                <a:latin typeface="FZSongKeBenXiuKaiS-R-GB" panose="02000000000000000000" pitchFamily="2" charset="-122"/>
                <a:ea typeface="FZSongKeBenXiuKaiS-R-GB" panose="02000000000000000000" pitchFamily="2" charset="-122"/>
              </a:rPr>
              <a:t>谈谈成绩</a:t>
            </a:r>
            <a:endParaRPr lang="en-US" altLang="zh-CN" sz="3200" dirty="0">
              <a:solidFill>
                <a:srgbClr val="A75450"/>
              </a:solidFill>
              <a:latin typeface="FZSongKeBenXiuKaiS-R-GB" panose="02000000000000000000" pitchFamily="2" charset="-122"/>
              <a:ea typeface="FZSongKeBenXiuKaiS-R-GB" panose="02000000000000000000" pitchFamily="2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5097780" y="3750310"/>
            <a:ext cx="4207510" cy="1896745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pPr eaLnBrk="1" hangingPunct="1"/>
            <a:endParaRPr lang="en-US" altLang="zh-CN" sz="2400" dirty="0">
              <a:solidFill>
                <a:srgbClr val="A75450"/>
              </a:solidFill>
              <a:latin typeface="HanWangWeBe" charset="-120"/>
              <a:ea typeface="HanWangWeBe" charset="-120"/>
              <a:cs typeface="+mn-lt"/>
              <a:sym typeface="+mn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5295B24-312B-BE43-9D9A-DD401F8DFFC7}"/>
              </a:ext>
            </a:extLst>
          </p:cNvPr>
          <p:cNvSpPr txBox="1"/>
          <p:nvPr/>
        </p:nvSpPr>
        <p:spPr>
          <a:xfrm>
            <a:off x="451691" y="1765274"/>
            <a:ext cx="11615618" cy="175432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 eaLnBrk="1" hangingPunct="1"/>
            <a:r>
              <a:rPr lang="zh-CN" altLang="en-US" sz="44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毕业</a:t>
            </a:r>
            <a:endParaRPr lang="en-US" altLang="zh-CN" sz="4400" dirty="0">
              <a:solidFill>
                <a:srgbClr val="A75450"/>
              </a:solidFill>
              <a:latin typeface="Wawati SC" pitchFamily="82" charset="-122"/>
              <a:ea typeface="Wawati SC" pitchFamily="82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毕业总评成绩</a:t>
            </a:r>
            <a:r>
              <a:rPr lang="en-US" altLang="zh-CN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=</a:t>
            </a:r>
            <a:r>
              <a:rPr lang="zh-CN" altLang="en-US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毕业当年得分</a:t>
            </a:r>
            <a:r>
              <a:rPr lang="en-US" altLang="zh-CN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✖️50%+</a:t>
            </a:r>
            <a:r>
              <a:rPr lang="zh-CN" altLang="en-US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其他学年平均得分</a:t>
            </a:r>
            <a:r>
              <a:rPr lang="en-US" altLang="zh-CN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✖️50%</a:t>
            </a:r>
          </a:p>
          <a:p>
            <a:pPr algn="ctr" eaLnBrk="1" hangingPunct="1"/>
            <a:r>
              <a:rPr lang="en-US" altLang="zh-CN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&lt;50</a:t>
            </a:r>
            <a:r>
              <a:rPr lang="zh-CN" altLang="en-US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肄业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EC5544F-9A2F-0046-B219-24F86A01140B}"/>
              </a:ext>
            </a:extLst>
          </p:cNvPr>
          <p:cNvSpPr txBox="1"/>
          <p:nvPr/>
        </p:nvSpPr>
        <p:spPr>
          <a:xfrm>
            <a:off x="371512" y="3601441"/>
            <a:ext cx="11615618" cy="286232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 eaLnBrk="1" hangingPunct="1"/>
            <a:r>
              <a:rPr lang="zh-CN" altLang="en-US" sz="44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评奖评优</a:t>
            </a:r>
            <a:endParaRPr lang="en-US" altLang="zh-CN" sz="4400" dirty="0">
              <a:solidFill>
                <a:srgbClr val="A75450"/>
              </a:solidFill>
              <a:latin typeface="Wawati SC" pitchFamily="82" charset="-122"/>
              <a:ea typeface="Wawati SC" pitchFamily="82" charset="-122"/>
              <a:cs typeface="+mn-lt"/>
              <a:sym typeface="+mn-ea"/>
            </a:endParaRPr>
          </a:p>
          <a:p>
            <a:pPr algn="ctr" eaLnBrk="1" hangingPunct="1"/>
            <a:r>
              <a:rPr lang="zh-CN" altLang="en-US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一奖、国奖  良好</a:t>
            </a:r>
            <a:endParaRPr lang="en-US" altLang="zh-CN" sz="3200" dirty="0">
              <a:solidFill>
                <a:srgbClr val="A75450"/>
              </a:solidFill>
              <a:latin typeface="Wawati SC" pitchFamily="82" charset="-122"/>
              <a:ea typeface="Wawati SC" pitchFamily="82" charset="-122"/>
              <a:cs typeface="+mn-lt"/>
              <a:sym typeface="+mn-ea"/>
            </a:endParaRPr>
          </a:p>
          <a:p>
            <a:pPr algn="ctr" eaLnBrk="1" hangingPunct="1"/>
            <a:r>
              <a:rPr lang="zh-CN" altLang="en-US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二奖、三奖  及格</a:t>
            </a:r>
            <a:endParaRPr lang="en-US" altLang="zh-CN" sz="3200" dirty="0">
              <a:solidFill>
                <a:srgbClr val="A75450"/>
              </a:solidFill>
              <a:latin typeface="Wawati SC" pitchFamily="82" charset="-122"/>
              <a:ea typeface="Wawati SC" pitchFamily="82" charset="-122"/>
              <a:cs typeface="+mn-lt"/>
              <a:sym typeface="+mn-ea"/>
            </a:endParaRPr>
          </a:p>
          <a:p>
            <a:pPr algn="ctr" eaLnBrk="1" hangingPunct="1"/>
            <a:r>
              <a:rPr lang="en-US" altLang="zh-CN" sz="32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⬇️</a:t>
            </a:r>
          </a:p>
          <a:p>
            <a:pPr algn="ctr" eaLnBrk="1" hangingPunct="1"/>
            <a:r>
              <a:rPr lang="zh-CN" altLang="en-US" sz="4000" dirty="0">
                <a:solidFill>
                  <a:srgbClr val="A75450"/>
                </a:solidFill>
                <a:latin typeface="Wawati SC" pitchFamily="82" charset="-122"/>
                <a:ea typeface="Wawati SC" pitchFamily="82" charset="-122"/>
                <a:cs typeface="+mn-lt"/>
                <a:sym typeface="+mn-ea"/>
              </a:rPr>
              <a:t>保研</a:t>
            </a:r>
            <a:endParaRPr lang="en-US" altLang="zh-CN" sz="4000" dirty="0">
              <a:solidFill>
                <a:srgbClr val="A75450"/>
              </a:solidFill>
              <a:latin typeface="Wawati SC" pitchFamily="82" charset="-122"/>
              <a:ea typeface="Wawati SC" pitchFamily="82" charset="-122"/>
              <a:cs typeface="+mn-lt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7762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ippl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flower-2342706__340"/>
          <p:cNvPicPr>
            <a:picLocks noChangeAspect="1"/>
          </p:cNvPicPr>
          <p:nvPr/>
        </p:nvPicPr>
        <p:blipFill>
          <a:blip r:embed="rId4"/>
          <a:srcRect l="10548" t="17751" r="16603" b="18894"/>
          <a:stretch>
            <a:fillRect/>
          </a:stretch>
        </p:blipFill>
        <p:spPr>
          <a:xfrm>
            <a:off x="283845" y="162560"/>
            <a:ext cx="5314950" cy="3274060"/>
          </a:xfrm>
          <a:prstGeom prst="rect">
            <a:avLst/>
          </a:prstGeom>
        </p:spPr>
      </p:pic>
      <p:pic>
        <p:nvPicPr>
          <p:cNvPr id="18" name="图片 17" descr="flowers-3205083__3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3132455"/>
            <a:ext cx="2594610" cy="259461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743681" y="3801919"/>
            <a:ext cx="3855114" cy="101566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6000" dirty="0">
                <a:solidFill>
                  <a:srgbClr val="A75450"/>
                </a:solidFill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谢谢大家～</a:t>
            </a:r>
            <a:endParaRPr lang="zh-CN" altLang="zh-CN" sz="6000" dirty="0">
              <a:solidFill>
                <a:srgbClr val="A75450"/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9E1A119-5F52-E247-AF44-7DB9225EA844}"/>
              </a:ext>
            </a:extLst>
          </p:cNvPr>
          <p:cNvSpPr txBox="1"/>
          <p:nvPr/>
        </p:nvSpPr>
        <p:spPr>
          <a:xfrm>
            <a:off x="8546523" y="393700"/>
            <a:ext cx="2954655" cy="63906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6000" dirty="0">
                <a:solidFill>
                  <a:srgbClr val="A75450"/>
                </a:solidFill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每一朵莲花都开放在它应该开放的位置</a:t>
            </a:r>
            <a:endParaRPr lang="zh-CN" altLang="zh-CN" sz="6000" dirty="0">
              <a:solidFill>
                <a:srgbClr val="A75450"/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dandelion-220246__340"/>
          <p:cNvPicPr>
            <a:picLocks noChangeAspect="1"/>
          </p:cNvPicPr>
          <p:nvPr/>
        </p:nvPicPr>
        <p:blipFill>
          <a:blip r:embed="rId4">
            <a:lum contrast="6000"/>
          </a:blip>
          <a:srcRect l="23746" t="1008" r="1994" b="1569"/>
          <a:stretch>
            <a:fillRect/>
          </a:stretch>
        </p:blipFill>
        <p:spPr>
          <a:xfrm>
            <a:off x="7734300" y="2137410"/>
            <a:ext cx="3597910" cy="4720590"/>
          </a:xfrm>
          <a:prstGeom prst="rect">
            <a:avLst/>
          </a:prstGeom>
        </p:spPr>
      </p:pic>
      <p:pic>
        <p:nvPicPr>
          <p:cNvPr id="14" name="图片 13" descr="flower-2342706__340"/>
          <p:cNvPicPr>
            <a:picLocks noChangeAspect="1"/>
          </p:cNvPicPr>
          <p:nvPr/>
        </p:nvPicPr>
        <p:blipFill>
          <a:blip r:embed="rId5"/>
          <a:srcRect l="10548" t="17751" r="16603" b="18894"/>
          <a:stretch>
            <a:fillRect/>
          </a:stretch>
        </p:blipFill>
        <p:spPr>
          <a:xfrm>
            <a:off x="1178560" y="191135"/>
            <a:ext cx="4260850" cy="26244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10356" y="1199277"/>
            <a:ext cx="991870" cy="5170646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rPr>
              <a:t>讲点什么呢</a:t>
            </a:r>
            <a:endParaRPr lang="zh-CN" altLang="zh-CN" sz="6600" dirty="0">
              <a:solidFill>
                <a:srgbClr val="A75450"/>
              </a:solidFill>
              <a:latin typeface="杨任东竹石体-Medium" charset="-122"/>
              <a:ea typeface="杨任东竹石体-Medium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2D857990-01A8-FD41-BD76-CFDDCE5AA4C6}"/>
              </a:ext>
            </a:extLst>
          </p:cNvPr>
          <p:cNvGrpSpPr/>
          <p:nvPr/>
        </p:nvGrpSpPr>
        <p:grpSpPr>
          <a:xfrm>
            <a:off x="4102100" y="1677035"/>
            <a:ext cx="1755140" cy="2924810"/>
            <a:chOff x="4102100" y="1677035"/>
            <a:chExt cx="1755140" cy="2924810"/>
          </a:xfrm>
        </p:grpSpPr>
        <p:sp>
          <p:nvSpPr>
            <p:cNvPr id="7" name="文本框 6"/>
            <p:cNvSpPr txBox="1"/>
            <p:nvPr/>
          </p:nvSpPr>
          <p:spPr>
            <a:xfrm>
              <a:off x="4421505" y="1677035"/>
              <a:ext cx="1435735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dirty="0">
                  <a:solidFill>
                    <a:srgbClr val="A75450"/>
                  </a:solidFill>
                  <a:latin typeface="杨任东竹石体-Medium" charset="-122"/>
                  <a:ea typeface="杨任东竹石体-Medium" charset="-122"/>
                </a:rPr>
                <a:t>01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518025" y="2815590"/>
              <a:ext cx="772795" cy="1569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2">
                      <a:lumMod val="20000"/>
                      <a:lumOff val="80000"/>
                      <a:alpha val="36000"/>
                    </a:schemeClr>
                  </a:solidFill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A75450"/>
                  </a:solidFill>
                  <a:latin typeface="杨任东竹石体-Medium" charset="-122"/>
                  <a:ea typeface="杨任东竹石体-Medium" charset="-122"/>
                </a:rPr>
                <a:t>吃吃</a:t>
              </a:r>
              <a:endParaRPr lang="zh-CN" altLang="zh-CN" sz="4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102100" y="2967355"/>
              <a:ext cx="551815" cy="163449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sz="2400">
                  <a:solidFill>
                    <a:srgbClr val="A75450"/>
                  </a:solidFill>
                  <a:latin typeface="HanWangWeBe" charset="-120"/>
                  <a:ea typeface="HanWangWeBe" charset="-120"/>
                </a:rPr>
                <a:t>Part One</a:t>
              </a: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0EE8005C-DB2D-B44B-BF71-FD6F668B28FC}"/>
              </a:ext>
            </a:extLst>
          </p:cNvPr>
          <p:cNvGrpSpPr/>
          <p:nvPr/>
        </p:nvGrpSpPr>
        <p:grpSpPr>
          <a:xfrm>
            <a:off x="5761990" y="1677035"/>
            <a:ext cx="1473835" cy="3024505"/>
            <a:chOff x="5761990" y="1677035"/>
            <a:chExt cx="1473835" cy="3024505"/>
          </a:xfrm>
        </p:grpSpPr>
        <p:sp>
          <p:nvSpPr>
            <p:cNvPr id="15" name="文本框 14"/>
            <p:cNvSpPr txBox="1"/>
            <p:nvPr/>
          </p:nvSpPr>
          <p:spPr>
            <a:xfrm>
              <a:off x="6127115" y="1677035"/>
              <a:ext cx="1108710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dirty="0">
                  <a:solidFill>
                    <a:srgbClr val="A75450"/>
                  </a:solidFill>
                  <a:latin typeface="杨任东竹石体-Medium" charset="-122"/>
                  <a:ea typeface="杨任东竹石体-Medium" charset="-122"/>
                </a:rPr>
                <a:t>02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313805" y="2915285"/>
              <a:ext cx="772795" cy="1446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2">
                      <a:lumMod val="20000"/>
                      <a:lumOff val="80000"/>
                      <a:alpha val="36000"/>
                    </a:schemeClr>
                  </a:solidFill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rgbClr val="A75450"/>
                  </a:solidFill>
                  <a:latin typeface="杨任东竹石体-Medium" charset="-122"/>
                  <a:ea typeface="杨任东竹石体-Medium" charset="-122"/>
                </a:rPr>
                <a:t>查查</a:t>
              </a:r>
              <a:endParaRPr lang="zh-CN" altLang="zh-CN" sz="44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761990" y="3067050"/>
              <a:ext cx="551815" cy="163449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sz="2400">
                  <a:solidFill>
                    <a:srgbClr val="A75450"/>
                  </a:solidFill>
                  <a:latin typeface="HanWangWeBe" charset="-120"/>
                  <a:ea typeface="HanWangWeBe" charset="-120"/>
                </a:rPr>
                <a:t>Part Two</a:t>
              </a: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2073275" y="2270125"/>
            <a:ext cx="551815" cy="163449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2400" dirty="0">
                <a:latin typeface="HanWangWeBe" charset="-120"/>
                <a:ea typeface="HanWangWeBe" charset="-120"/>
              </a:rPr>
              <a:t> </a:t>
            </a:r>
            <a:r>
              <a:rPr lang="en-US" altLang="zh-CN" sz="2400" dirty="0">
                <a:solidFill>
                  <a:srgbClr val="A75450"/>
                </a:solidFill>
                <a:latin typeface="HanWangWeBe" charset="-120"/>
                <a:ea typeface="HanWangWeBe" charset="-120"/>
              </a:rPr>
              <a:t>Contents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2118513-963B-D84C-9D27-7A7824C49284}"/>
              </a:ext>
            </a:extLst>
          </p:cNvPr>
          <p:cNvGrpSpPr/>
          <p:nvPr/>
        </p:nvGrpSpPr>
        <p:grpSpPr>
          <a:xfrm>
            <a:off x="7463790" y="1677035"/>
            <a:ext cx="1472565" cy="3221355"/>
            <a:chOff x="7463790" y="1677035"/>
            <a:chExt cx="1472565" cy="3221355"/>
          </a:xfrm>
        </p:grpSpPr>
        <p:sp>
          <p:nvSpPr>
            <p:cNvPr id="22" name="文本框 21"/>
            <p:cNvSpPr txBox="1"/>
            <p:nvPr/>
          </p:nvSpPr>
          <p:spPr>
            <a:xfrm>
              <a:off x="7920990" y="2915285"/>
              <a:ext cx="772795" cy="1446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2">
                      <a:lumMod val="20000"/>
                      <a:lumOff val="80000"/>
                      <a:alpha val="36000"/>
                    </a:schemeClr>
                  </a:solidFill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rgbClr val="A75450"/>
                  </a:solidFill>
                  <a:latin typeface="杨任东竹石体-Medium" charset="-122"/>
                  <a:ea typeface="杨任东竹石体-Medium" charset="-122"/>
                </a:rPr>
                <a:t>壮壮</a:t>
              </a:r>
              <a:endParaRPr lang="zh-CN" altLang="zh-CN" sz="44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463790" y="3067050"/>
              <a:ext cx="551815" cy="183134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l"/>
              <a:r>
                <a:rPr lang="en-US" altLang="zh-CN" sz="2400">
                  <a:solidFill>
                    <a:srgbClr val="A75450"/>
                  </a:solidFill>
                  <a:latin typeface="HanWangWeBe" charset="-120"/>
                  <a:ea typeface="HanWangWeBe" charset="-120"/>
                </a:rPr>
                <a:t>Part Three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7827645" y="1677035"/>
              <a:ext cx="1108710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dirty="0">
                  <a:solidFill>
                    <a:srgbClr val="A75450"/>
                  </a:solidFill>
                  <a:latin typeface="杨任东竹石体-Medium" charset="-122"/>
                  <a:ea typeface="杨任东竹石体-Medium" charset="-122"/>
                </a:rPr>
                <a:t>03</a:t>
              </a:r>
              <a:r>
                <a:rPr lang="en-US" altLang="zh-CN" sz="5400" dirty="0">
                  <a:solidFill>
                    <a:srgbClr val="A75450"/>
                  </a:solidFill>
                </a:rPr>
                <a:t> </a:t>
              </a:r>
            </a:p>
          </p:txBody>
        </p:sp>
      </p:grpSp>
    </p:spTree>
    <p:custDataLst>
      <p:tags r:id="rId1"/>
    </p:custData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flower-2342706__340"/>
          <p:cNvPicPr>
            <a:picLocks noChangeAspect="1"/>
          </p:cNvPicPr>
          <p:nvPr/>
        </p:nvPicPr>
        <p:blipFill>
          <a:blip r:embed="rId4"/>
          <a:srcRect l="10548" t="17751" r="16603" b="18894"/>
          <a:stretch>
            <a:fillRect/>
          </a:stretch>
        </p:blipFill>
        <p:spPr>
          <a:xfrm rot="19440000">
            <a:off x="4309110" y="1311275"/>
            <a:ext cx="4260850" cy="26244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26505" y="3148965"/>
            <a:ext cx="772795" cy="255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>
                    <a:lumMod val="20000"/>
                    <a:lumOff val="80000"/>
                    <a:alpha val="36000"/>
                  </a:schemeClr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solidFill>
                  <a:srgbClr val="A75450"/>
                </a:solidFill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吃吃</a:t>
            </a:r>
            <a:endParaRPr lang="zh-CN" altLang="zh-CN" sz="8000" dirty="0">
              <a:solidFill>
                <a:srgbClr val="A75450"/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40455" y="2559050"/>
            <a:ext cx="164465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rPr>
              <a:t>01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dandelion-220246__340"/>
          <p:cNvPicPr>
            <a:picLocks noChangeAspect="1"/>
          </p:cNvPicPr>
          <p:nvPr/>
        </p:nvPicPr>
        <p:blipFill>
          <a:blip r:embed="rId4">
            <a:lum contrast="6000"/>
          </a:blip>
          <a:srcRect l="23746" t="1008" r="1994" b="1569"/>
          <a:stretch>
            <a:fillRect/>
          </a:stretch>
        </p:blipFill>
        <p:spPr>
          <a:xfrm>
            <a:off x="8367395" y="2035810"/>
            <a:ext cx="3597910" cy="4720590"/>
          </a:xfrm>
          <a:prstGeom prst="rect">
            <a:avLst/>
          </a:prstGeom>
        </p:spPr>
      </p:pic>
      <p:pic>
        <p:nvPicPr>
          <p:cNvPr id="8" name="图片 7" descr="23"/>
          <p:cNvPicPr>
            <a:picLocks noChangeAspect="1"/>
          </p:cNvPicPr>
          <p:nvPr/>
        </p:nvPicPr>
        <p:blipFill>
          <a:blip r:embed="rId5"/>
          <a:srcRect l="4905" t="14117" r="19901" b="15000"/>
          <a:stretch>
            <a:fillRect/>
          </a:stretch>
        </p:blipFill>
        <p:spPr>
          <a:xfrm rot="14280000">
            <a:off x="-163195" y="3401060"/>
            <a:ext cx="4731385" cy="315976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176385" y="2137510"/>
            <a:ext cx="25114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rgbClr val="A75450"/>
                </a:solidFill>
                <a:latin typeface="STLiti" panose="02010800040101010101" pitchFamily="2" charset="-122"/>
                <a:ea typeface="STLiti" panose="02010800040101010101" pitchFamily="2" charset="-122"/>
                <a:sym typeface="+mn-ea"/>
              </a:rPr>
              <a:t>校内</a:t>
            </a:r>
            <a:endParaRPr lang="zh-CN" altLang="zh-CN" sz="6600" dirty="0">
              <a:solidFill>
                <a:srgbClr val="A75450"/>
              </a:solidFill>
              <a:latin typeface="STLiti" panose="02010800040101010101" pitchFamily="2" charset="-122"/>
              <a:ea typeface="STLiti" panose="02010800040101010101" pitchFamily="2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855100" y="1033523"/>
            <a:ext cx="738664" cy="165798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eaVert" wrap="square" rtlCol="0">
            <a:spAutoFit/>
          </a:bodyPr>
          <a:lstStyle/>
          <a:p>
            <a:r>
              <a:rPr lang="zh-CN" altLang="en-US" sz="3600" dirty="0">
                <a:solidFill>
                  <a:srgbClr val="A75450"/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食    堂</a:t>
            </a:r>
            <a:endParaRPr lang="en-US" altLang="zh-CN" sz="3600" dirty="0">
              <a:solidFill>
                <a:srgbClr val="A75450"/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699994" y="3044279"/>
            <a:ext cx="30506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A7545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  <a:sym typeface="+mn-ea"/>
              </a:rPr>
              <a:t>能吃的</a:t>
            </a:r>
            <a:r>
              <a:rPr lang="en-US" altLang="zh-CN" sz="4400" dirty="0">
                <a:solidFill>
                  <a:srgbClr val="A7545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  <a:sym typeface="+mn-ea"/>
              </a:rPr>
              <a:t>all</a:t>
            </a:r>
            <a:r>
              <a:rPr lang="zh-CN" altLang="en-US" sz="4400" dirty="0">
                <a:solidFill>
                  <a:srgbClr val="A7545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  <a:sym typeface="+mn-ea"/>
              </a:rPr>
              <a:t> </a:t>
            </a:r>
            <a:r>
              <a:rPr lang="en-US" altLang="zh-CN" sz="4400" dirty="0">
                <a:solidFill>
                  <a:srgbClr val="A7545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  <a:sym typeface="+mn-ea"/>
              </a:rPr>
              <a:t>in</a:t>
            </a:r>
            <a:endParaRPr lang="zh-CN" altLang="en-US" sz="4400" dirty="0">
              <a:solidFill>
                <a:srgbClr val="A75450"/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42155" y="1740238"/>
            <a:ext cx="2339102" cy="30105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三大学园</a:t>
            </a:r>
          </a:p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五（个）三（层）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风味 休闲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东区 西区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朴实无华食堂三楼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812060" y="1740237"/>
            <a:ext cx="1908215" cy="30105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临湖餐厅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二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湖景待遇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位置优异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8266E35-5B21-B74B-AFBB-4851C5015AFC}"/>
              </a:ext>
            </a:extLst>
          </p:cNvPr>
          <p:cNvSpPr txBox="1"/>
          <p:nvPr/>
        </p:nvSpPr>
        <p:spPr>
          <a:xfrm>
            <a:off x="6944083" y="1565780"/>
            <a:ext cx="553998" cy="112572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eaVert" wrap="square" rtlCol="0">
            <a:spAutoFit/>
          </a:bodyPr>
          <a:lstStyle/>
          <a:p>
            <a:r>
              <a:rPr lang="zh-CN" altLang="en-US" sz="2400" dirty="0">
                <a:solidFill>
                  <a:srgbClr val="A75450"/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大食堂</a:t>
            </a:r>
            <a:endParaRPr lang="en-US" altLang="zh-CN" sz="2400" dirty="0">
              <a:solidFill>
                <a:srgbClr val="A75450"/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285EB7B-978D-F146-8211-F3863C140746}"/>
              </a:ext>
            </a:extLst>
          </p:cNvPr>
          <p:cNvSpPr txBox="1"/>
          <p:nvPr/>
        </p:nvSpPr>
        <p:spPr>
          <a:xfrm>
            <a:off x="3854216" y="1574646"/>
            <a:ext cx="553998" cy="112572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eaVert" wrap="square" rtlCol="0">
            <a:spAutoFit/>
          </a:bodyPr>
          <a:lstStyle/>
          <a:p>
            <a:r>
              <a:rPr lang="zh-CN" altLang="en-US" sz="2400" dirty="0">
                <a:solidFill>
                  <a:srgbClr val="A75450"/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大西区</a:t>
            </a:r>
            <a:endParaRPr lang="en-US" altLang="zh-CN" sz="2400" dirty="0">
              <a:solidFill>
                <a:srgbClr val="A75450"/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5F6EA50-5638-2241-84DE-7C7501332CC7}"/>
              </a:ext>
            </a:extLst>
          </p:cNvPr>
          <p:cNvSpPr txBox="1"/>
          <p:nvPr/>
        </p:nvSpPr>
        <p:spPr>
          <a:xfrm>
            <a:off x="6975516" y="1574646"/>
            <a:ext cx="553998" cy="112572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eaVert" wrap="square" rtlCol="0">
            <a:spAutoFit/>
          </a:bodyPr>
          <a:lstStyle/>
          <a:p>
            <a:r>
              <a:rPr lang="zh-CN" altLang="en-US" sz="2400" dirty="0">
                <a:solidFill>
                  <a:srgbClr val="A75450"/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教学楼</a:t>
            </a:r>
            <a:endParaRPr lang="en-US" altLang="zh-CN" sz="2400" dirty="0">
              <a:solidFill>
                <a:srgbClr val="A75450"/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F99BA44-3703-C349-A5CC-95547CB89679}"/>
              </a:ext>
            </a:extLst>
          </p:cNvPr>
          <p:cNvSpPr txBox="1"/>
          <p:nvPr/>
        </p:nvSpPr>
        <p:spPr>
          <a:xfrm>
            <a:off x="3830239" y="1574646"/>
            <a:ext cx="553998" cy="112572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eaVert" wrap="square" rtlCol="0">
            <a:spAutoFit/>
          </a:bodyPr>
          <a:lstStyle/>
          <a:p>
            <a:r>
              <a:rPr lang="zh-CN" altLang="en-US" sz="2400" dirty="0">
                <a:solidFill>
                  <a:srgbClr val="A75450"/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湖边边</a:t>
            </a:r>
            <a:endParaRPr lang="en-US" altLang="zh-CN" sz="2400" dirty="0">
              <a:solidFill>
                <a:srgbClr val="A75450"/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6C5AC8B-8042-634A-95A3-72F3254F887E}"/>
              </a:ext>
            </a:extLst>
          </p:cNvPr>
          <p:cNvSpPr txBox="1"/>
          <p:nvPr/>
        </p:nvSpPr>
        <p:spPr>
          <a:xfrm>
            <a:off x="5750567" y="1740237"/>
            <a:ext cx="1046440" cy="30105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东麦斯威西学霸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足不出楼必备选择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0145A9B-6AEC-354A-8B66-00316D1FE8B9}"/>
              </a:ext>
            </a:extLst>
          </p:cNvPr>
          <p:cNvSpPr txBox="1"/>
          <p:nvPr/>
        </p:nvSpPr>
        <p:spPr>
          <a:xfrm>
            <a:off x="1815891" y="1740237"/>
            <a:ext cx="1908215" cy="319347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文科组团  生活组团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三层  二层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CEDC08B-1012-6341-A35B-49E5BB052C7C}"/>
              </a:ext>
            </a:extLst>
          </p:cNvPr>
          <p:cNvSpPr txBox="1"/>
          <p:nvPr/>
        </p:nvSpPr>
        <p:spPr>
          <a:xfrm>
            <a:off x="7855100" y="1042389"/>
            <a:ext cx="738664" cy="200189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eaVert" wrap="square" rtlCol="0">
            <a:spAutoFit/>
          </a:bodyPr>
          <a:lstStyle/>
          <a:p>
            <a:r>
              <a:rPr lang="zh-CN" altLang="en-US" sz="3600" dirty="0">
                <a:solidFill>
                  <a:srgbClr val="A75450"/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补充体力</a:t>
            </a:r>
            <a:endParaRPr lang="en-US" altLang="zh-CN" sz="3600" dirty="0">
              <a:solidFill>
                <a:srgbClr val="A75450"/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98DD440-83F9-D64C-916C-60FE3331D1AF}"/>
              </a:ext>
            </a:extLst>
          </p:cNvPr>
          <p:cNvSpPr txBox="1"/>
          <p:nvPr/>
        </p:nvSpPr>
        <p:spPr>
          <a:xfrm>
            <a:off x="2767688" y="1555025"/>
            <a:ext cx="4770537" cy="451739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东三面包房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三大学园教超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小剧场教超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全家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瑞幸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奶茶店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月牙楼创想驿站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  <a:p>
            <a:endParaRPr kumimoji="1" lang="zh-CN" altLang="en-US" dirty="0"/>
          </a:p>
        </p:txBody>
      </p:sp>
    </p:spTree>
    <p:custDataLst>
      <p:tags r:id="rId1"/>
    </p:custData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 tmFilter="0,0; .5, 1; 1, 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tmFilter="0,0; .5, 1; 1, 1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 tmFilter="0,0; .5, 1; 1, 1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 tmFilter="0,0; .5, 1; 1, 1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6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9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" decel="100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9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" decel="100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98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" decel="100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04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" decel="100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10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" decel="100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16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" decel="100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" decel="100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" decel="100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" decel="100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" decel="100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" decel="100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 tmFilter="0,0; .5, 1; 1, 1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 tmFilter="0,0; .5, 1; 1, 1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 tmFilter="0,0; .5, 1; 1, 1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8" dur="500" tmFilter="0,0; .5, 1; 1, 1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9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0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0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04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05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0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1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1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16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17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2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7" grpId="0" animBg="1"/>
      <p:bldP spid="27" grpId="1" animBg="1"/>
      <p:bldP spid="3" grpId="0"/>
      <p:bldP spid="6" grpId="0" build="allAtOnce"/>
      <p:bldP spid="10" grpId="0" build="allAtOnce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build="allAtOnce"/>
      <p:bldP spid="18" grpId="0" build="allAtOnce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dandelion-220246__340"/>
          <p:cNvPicPr>
            <a:picLocks noChangeAspect="1"/>
          </p:cNvPicPr>
          <p:nvPr/>
        </p:nvPicPr>
        <p:blipFill>
          <a:blip r:embed="rId4">
            <a:lum contrast="6000"/>
          </a:blip>
          <a:srcRect l="23746" t="1008" r="1994" b="1569"/>
          <a:stretch>
            <a:fillRect/>
          </a:stretch>
        </p:blipFill>
        <p:spPr>
          <a:xfrm>
            <a:off x="8215630" y="2137410"/>
            <a:ext cx="3597910" cy="4720590"/>
          </a:xfrm>
          <a:prstGeom prst="rect">
            <a:avLst/>
          </a:prstGeom>
        </p:spPr>
      </p:pic>
      <p:pic>
        <p:nvPicPr>
          <p:cNvPr id="8" name="图片 7" descr="23"/>
          <p:cNvPicPr>
            <a:picLocks noChangeAspect="1"/>
          </p:cNvPicPr>
          <p:nvPr/>
        </p:nvPicPr>
        <p:blipFill>
          <a:blip r:embed="rId5"/>
          <a:srcRect l="4905" t="14117" r="19901" b="15000"/>
          <a:stretch>
            <a:fillRect/>
          </a:stretch>
        </p:blipFill>
        <p:spPr>
          <a:xfrm rot="14280000">
            <a:off x="-167939" y="3400960"/>
            <a:ext cx="4731385" cy="315976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239250" y="2301875"/>
            <a:ext cx="25114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rgbClr val="A75450"/>
                </a:solidFill>
                <a:latin typeface="Weibei SC" panose="03000800000000000000" pitchFamily="66" charset="-128"/>
                <a:ea typeface="Weibei SC" panose="03000800000000000000" pitchFamily="66" charset="-128"/>
                <a:sym typeface="+mn-ea"/>
              </a:rPr>
              <a:t>校外</a:t>
            </a:r>
            <a:endParaRPr lang="zh-CN" altLang="zh-CN" sz="6600" dirty="0">
              <a:solidFill>
                <a:srgbClr val="A75450"/>
              </a:solidFill>
              <a:latin typeface="Weibei SC" panose="03000800000000000000" pitchFamily="66" charset="-128"/>
              <a:ea typeface="Weibei SC" panose="03000800000000000000" pitchFamily="66" charset="-128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701229" y="778134"/>
            <a:ext cx="677108" cy="165798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rgbClr val="A75450"/>
                </a:solidFill>
                <a:latin typeface="HanWangWeBe" charset="-120"/>
                <a:ea typeface="HanWangWeBe" charset="-120"/>
              </a:rPr>
              <a:t>一公里</a:t>
            </a:r>
            <a:endParaRPr lang="en-US" altLang="zh-CN" sz="3200" dirty="0">
              <a:solidFill>
                <a:srgbClr val="A75450"/>
              </a:solidFill>
              <a:latin typeface="HanWangWeBe" charset="-120"/>
              <a:ea typeface="HanWangWeBe" charset="-12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091526" y="3220393"/>
            <a:ext cx="2511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A7545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  <a:sym typeface="+mn-ea"/>
              </a:rPr>
              <a:t>好吃不胖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302108" y="778134"/>
            <a:ext cx="5024474" cy="3539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堕落街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    小吃居多，边走边逛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    </a:t>
            </a:r>
            <a:r>
              <a:rPr lang="en-US" altLang="zh-CN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🌟</a:t>
            </a:r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喜仕屋咖喱、付小姐在成都、石锅拌饭、奈哥酸菜鱼、舞麦日料、子固路拌粉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       铁板豆腐、老妈妈卷饼、星乐菠萝包、烤冷面、串串、玲珑甜丫丫、麦贝客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EFD324F-D257-8C4F-92D4-57BF42236F1C}"/>
              </a:ext>
            </a:extLst>
          </p:cNvPr>
          <p:cNvSpPr txBox="1"/>
          <p:nvPr/>
        </p:nvSpPr>
        <p:spPr>
          <a:xfrm>
            <a:off x="1701198" y="803562"/>
            <a:ext cx="677108" cy="165798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rgbClr val="A75450"/>
                </a:solidFill>
                <a:latin typeface="HanWangWeBe" charset="-120"/>
                <a:ea typeface="HanWangWeBe" charset="-120"/>
              </a:rPr>
              <a:t>三公里</a:t>
            </a:r>
            <a:endParaRPr lang="en-US" altLang="zh-CN" sz="3200" dirty="0">
              <a:solidFill>
                <a:srgbClr val="A75450"/>
              </a:solidFill>
              <a:latin typeface="HanWangWeBe" charset="-120"/>
              <a:ea typeface="HanWangWeBe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6B72EF9-80C0-9545-B1DA-3D10D2E62BD7}"/>
              </a:ext>
            </a:extLst>
          </p:cNvPr>
          <p:cNvSpPr/>
          <p:nvPr/>
        </p:nvSpPr>
        <p:spPr>
          <a:xfrm>
            <a:off x="3143250" y="778134"/>
            <a:ext cx="6096000" cy="467820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剑桥公社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    团建首选！！！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    </a:t>
            </a:r>
            <a:r>
              <a:rPr lang="en-US" altLang="zh-CN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🌟</a:t>
            </a:r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肉本家、夏星酒馆、么哈、江南夜市有个锅、新世界酒馆、好多烧烤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       麦当劳、大鱼等于二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北街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    吃就对了不管几个人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    </a:t>
            </a:r>
            <a:r>
              <a:rPr lang="en-US" altLang="zh-CN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🌟</a:t>
            </a:r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伊亭、</a:t>
            </a:r>
            <a:r>
              <a:rPr lang="en-US" altLang="zh-CN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tony</a:t>
            </a:r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家、北街烧烤、青蔬、</a:t>
            </a:r>
            <a:r>
              <a:rPr lang="en-US" altLang="zh-CN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n</a:t>
            </a:r>
            <a:r>
              <a:rPr lang="zh-CN" altLang="en-US" sz="28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家咖啡厅、烤乐面包店</a:t>
            </a:r>
            <a:endParaRPr lang="en-US" altLang="zh-CN" sz="28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endParaRPr lang="en-US" altLang="zh-CN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5805DE-7B15-FA47-B4A6-BC62FFB05C98}"/>
              </a:ext>
            </a:extLst>
          </p:cNvPr>
          <p:cNvSpPr txBox="1"/>
          <p:nvPr/>
        </p:nvSpPr>
        <p:spPr>
          <a:xfrm>
            <a:off x="3178952" y="712014"/>
            <a:ext cx="518688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城西银泰（东二门）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  <a:p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西溪银泰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西溪天街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（大西区）</a:t>
            </a:r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  <a:p>
            <a:endParaRPr kumimoji="1" lang="en-US" altLang="zh-CN" sz="4000" dirty="0">
              <a:solidFill>
                <a:schemeClr val="accent2">
                  <a:lumMod val="75000"/>
                </a:schemeClr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  <a:p>
            <a:r>
              <a:rPr kumimoji="1" lang="zh-CN" altLang="en-US" sz="4000" dirty="0">
                <a:solidFill>
                  <a:schemeClr val="accent2">
                    <a:lumMod val="75000"/>
                  </a:schemeClr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印象城（指海底捞）（东教门）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C60C126-8442-F14F-BF9B-463940340D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061"/>
          <a:stretch/>
        </p:blipFill>
        <p:spPr>
          <a:xfrm>
            <a:off x="3635384" y="778134"/>
            <a:ext cx="4868254" cy="568312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545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7" grpId="0" animBg="1"/>
      <p:bldP spid="27" grpId="1" animBg="1"/>
      <p:bldP spid="3" grpId="0"/>
      <p:bldP spid="10" grpId="0"/>
      <p:bldP spid="10" grpId="1"/>
      <p:bldP spid="11" grpId="0" animBg="1"/>
      <p:bldP spid="5" grpId="0"/>
      <p:bldP spid="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dandelion-220246__340"/>
          <p:cNvPicPr>
            <a:picLocks noChangeAspect="1"/>
          </p:cNvPicPr>
          <p:nvPr/>
        </p:nvPicPr>
        <p:blipFill>
          <a:blip r:embed="rId4">
            <a:lum contrast="6000"/>
          </a:blip>
          <a:srcRect l="3471" t="2843" r="4392" b="1569"/>
          <a:stretch>
            <a:fillRect/>
          </a:stretch>
        </p:blipFill>
        <p:spPr>
          <a:xfrm>
            <a:off x="3430270" y="2212340"/>
            <a:ext cx="4464050" cy="4631690"/>
          </a:xfrm>
          <a:prstGeom prst="rect">
            <a:avLst/>
          </a:prstGeom>
        </p:spPr>
      </p:pic>
      <p:pic>
        <p:nvPicPr>
          <p:cNvPr id="2" name="图片 1" descr="flowers-3205083__3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8730" y="3857625"/>
            <a:ext cx="2216785" cy="22167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796915" y="3235325"/>
            <a:ext cx="772795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>
                    <a:lumMod val="20000"/>
                    <a:lumOff val="80000"/>
                    <a:alpha val="36000"/>
                  </a:schemeClr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rgbClr val="A75450"/>
                </a:solidFill>
                <a:latin typeface="STXingkai" panose="02010800040101010101" pitchFamily="2" charset="-122"/>
                <a:ea typeface="STXingkai" panose="02010800040101010101" pitchFamily="2" charset="-122"/>
              </a:rPr>
              <a:t>查查</a:t>
            </a:r>
            <a:endParaRPr lang="zh-CN" altLang="zh-CN" sz="7200" dirty="0">
              <a:solidFill>
                <a:srgbClr val="A75450"/>
              </a:solidFill>
              <a:latin typeface="STXingkai" panose="02010800040101010101" pitchFamily="2" charset="-122"/>
              <a:ea typeface="STXingkai" panose="020108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80865" y="2110740"/>
            <a:ext cx="164465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rPr>
              <a:t>02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55"/>
          <p:cNvPicPr>
            <a:picLocks noChangeAspect="1"/>
          </p:cNvPicPr>
          <p:nvPr/>
        </p:nvPicPr>
        <p:blipFill>
          <a:blip r:embed="rId4"/>
          <a:srcRect l="45333" t="24902" r="20347" b="23196"/>
          <a:stretch>
            <a:fillRect/>
          </a:stretch>
        </p:blipFill>
        <p:spPr>
          <a:xfrm rot="13980000">
            <a:off x="1074420" y="423545"/>
            <a:ext cx="2284095" cy="2447925"/>
          </a:xfrm>
          <a:prstGeom prst="rect">
            <a:avLst/>
          </a:prstGeom>
        </p:spPr>
      </p:pic>
      <p:pic>
        <p:nvPicPr>
          <p:cNvPr id="6" name="图片 5" descr="dandelion-220246__340"/>
          <p:cNvPicPr>
            <a:picLocks noChangeAspect="1"/>
          </p:cNvPicPr>
          <p:nvPr/>
        </p:nvPicPr>
        <p:blipFill>
          <a:blip r:embed="rId5">
            <a:lum contrast="6000"/>
          </a:blip>
          <a:srcRect l="3471" t="2843" r="4392" b="1569"/>
          <a:stretch>
            <a:fillRect/>
          </a:stretch>
        </p:blipFill>
        <p:spPr>
          <a:xfrm>
            <a:off x="7599045" y="2226310"/>
            <a:ext cx="4464050" cy="4631690"/>
          </a:xfrm>
          <a:prstGeom prst="rect">
            <a:avLst/>
          </a:prstGeom>
        </p:spPr>
      </p:pic>
      <p:pic>
        <p:nvPicPr>
          <p:cNvPr id="7" name="图片 6" descr="flowers-3205083__34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2780" y="4225925"/>
            <a:ext cx="2216785" cy="22167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616065" y="1805305"/>
            <a:ext cx="982980" cy="3416320"/>
          </a:xfrm>
          <a:prstGeom prst="rect">
            <a:avLst/>
          </a:prstGeom>
          <a:solidFill>
            <a:schemeClr val="bg1">
              <a:lumMod val="85000"/>
              <a:alpha val="57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rPr>
              <a:t>懒人必备</a:t>
            </a:r>
            <a:endParaRPr lang="en-US" altLang="zh-CN" sz="5400" dirty="0">
              <a:solidFill>
                <a:srgbClr val="A75450"/>
              </a:solidFill>
              <a:latin typeface="杨任东竹石体-Medium" charset="-122"/>
              <a:ea typeface="杨任东竹石体-Medium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886892" y="2160934"/>
            <a:ext cx="4370427" cy="47624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Arial" charset="0"/>
                <a:ea typeface="思源宋體 TW" charset="-122"/>
                <a:cs typeface="Arial" charset="0"/>
                <a:sym typeface="+mn-ea"/>
              </a:rPr>
              <a:t>•</a:t>
            </a:r>
          </a:p>
          <a:p>
            <a:pPr eaLnBrk="1" hangingPunct="1"/>
            <a:r>
              <a:rPr lang="zh-CN" altLang="en-US" sz="4400" dirty="0">
                <a:solidFill>
                  <a:srgbClr val="A75450"/>
                </a:solidFill>
                <a:latin typeface="Libian SC" panose="02010600040101010101" pitchFamily="2" charset="-122"/>
                <a:ea typeface="Libian SC" panose="02010600040101010101" pitchFamily="2" charset="-122"/>
                <a:cs typeface="+mn-lt"/>
                <a:sym typeface="+mn-ea"/>
              </a:rPr>
              <a:t>浙大后勤</a:t>
            </a:r>
            <a:endParaRPr lang="en-US" altLang="zh-CN" sz="4400" dirty="0">
              <a:solidFill>
                <a:srgbClr val="A75450"/>
              </a:solidFill>
              <a:latin typeface="Libian SC" panose="02010600040101010101" pitchFamily="2" charset="-122"/>
              <a:ea typeface="Libian SC" panose="02010600040101010101" pitchFamily="2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4400" dirty="0">
                <a:solidFill>
                  <a:srgbClr val="A75450"/>
                </a:solidFill>
                <a:latin typeface="Libian SC" panose="02010600040101010101" pitchFamily="2" charset="-122"/>
                <a:ea typeface="Libian SC" panose="02010600040101010101" pitchFamily="2" charset="-122"/>
                <a:cs typeface="+mn-lt"/>
                <a:sym typeface="+mn-ea"/>
              </a:rPr>
              <a:t>快捷入口</a:t>
            </a:r>
            <a:endParaRPr lang="en-US" altLang="zh-CN" sz="4400" dirty="0">
              <a:solidFill>
                <a:srgbClr val="A75450"/>
              </a:solidFill>
              <a:latin typeface="Libian SC" panose="02010600040101010101" pitchFamily="2" charset="-122"/>
              <a:ea typeface="Libian SC" panose="02010600040101010101" pitchFamily="2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4400" dirty="0">
                <a:solidFill>
                  <a:srgbClr val="A75450"/>
                </a:solidFill>
                <a:latin typeface="Libian SC" panose="02010600040101010101" pitchFamily="2" charset="-122"/>
                <a:ea typeface="Libian SC" panose="02010600040101010101" pitchFamily="2" charset="-122"/>
                <a:cs typeface="+mn-lt"/>
                <a:sym typeface="+mn-ea"/>
              </a:rPr>
              <a:t>班车查询</a:t>
            </a:r>
            <a:endParaRPr lang="en-US" altLang="zh-CN" sz="4400" dirty="0">
              <a:solidFill>
                <a:srgbClr val="A75450"/>
              </a:solidFill>
              <a:latin typeface="Libian SC" panose="02010600040101010101" pitchFamily="2" charset="-122"/>
              <a:ea typeface="Libian SC" panose="02010600040101010101" pitchFamily="2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4400" dirty="0">
                <a:solidFill>
                  <a:srgbClr val="A75450"/>
                </a:solidFill>
                <a:latin typeface="Libian SC" panose="02010600040101010101" pitchFamily="2" charset="-122"/>
                <a:ea typeface="Libian SC" panose="02010600040101010101" pitchFamily="2" charset="-122"/>
                <a:cs typeface="+mn-lt"/>
                <a:sym typeface="+mn-ea"/>
              </a:rPr>
              <a:t>班车 </a:t>
            </a:r>
            <a:r>
              <a:rPr lang="en-US" altLang="zh-CN" sz="4400" dirty="0">
                <a:solidFill>
                  <a:srgbClr val="A75450"/>
                </a:solidFill>
                <a:latin typeface="Libian SC" panose="02010600040101010101" pitchFamily="2" charset="-122"/>
                <a:ea typeface="Libian SC" panose="02010600040101010101" pitchFamily="2" charset="-122"/>
                <a:cs typeface="+mn-lt"/>
                <a:sym typeface="+mn-ea"/>
              </a:rPr>
              <a:t>or</a:t>
            </a:r>
            <a:r>
              <a:rPr lang="zh-CN" altLang="en-US" sz="4400" dirty="0">
                <a:solidFill>
                  <a:srgbClr val="A75450"/>
                </a:solidFill>
                <a:latin typeface="Libian SC" panose="02010600040101010101" pitchFamily="2" charset="-122"/>
                <a:ea typeface="Libian SC" panose="02010600040101010101" pitchFamily="2" charset="-122"/>
                <a:cs typeface="+mn-lt"/>
                <a:sym typeface="+mn-ea"/>
              </a:rPr>
              <a:t>小白</a:t>
            </a:r>
            <a:endParaRPr lang="en-US" altLang="zh-CN" sz="4400" dirty="0">
              <a:solidFill>
                <a:srgbClr val="A75450"/>
              </a:solidFill>
              <a:latin typeface="Libian SC" panose="02010600040101010101" pitchFamily="2" charset="-122"/>
              <a:ea typeface="Libian SC" panose="02010600040101010101" pitchFamily="2" charset="-122"/>
              <a:cs typeface="+mn-lt"/>
              <a:sym typeface="+mn-ea"/>
            </a:endParaRPr>
          </a:p>
          <a:p>
            <a:pPr eaLnBrk="1" hangingPunct="1"/>
            <a:endParaRPr lang="zh-CN" altLang="en-US" sz="2400" dirty="0">
              <a:solidFill>
                <a:srgbClr val="A75450"/>
              </a:solidFill>
              <a:latin typeface="Libian SC" panose="02010600040101010101" pitchFamily="2" charset="-122"/>
              <a:ea typeface="Libian SC" panose="02010600040101010101" pitchFamily="2" charset="-122"/>
              <a:cs typeface="Arial" charset="0"/>
              <a:sym typeface="+mn-ea"/>
            </a:endParaRPr>
          </a:p>
          <a:p>
            <a:pPr eaLnBrk="1" hangingPunct="1"/>
            <a:endParaRPr lang="zh-CN" altLang="en-US" sz="2400" dirty="0">
              <a:solidFill>
                <a:srgbClr val="A75450"/>
              </a:solidFill>
              <a:latin typeface="Libian SC" panose="02010600040101010101" pitchFamily="2" charset="-122"/>
              <a:ea typeface="Libian SC" panose="02010600040101010101" pitchFamily="2" charset="-122"/>
              <a:cs typeface="+mn-lt"/>
              <a:sym typeface="+mn-ea"/>
            </a:endParaRPr>
          </a:p>
          <a:p>
            <a:pPr eaLnBrk="1" hangingPunct="1"/>
            <a:endParaRPr lang="zh-CN" altLang="en-US" sz="2400" dirty="0">
              <a:solidFill>
                <a:srgbClr val="A75450"/>
              </a:solidFill>
              <a:latin typeface="思源宋體 TW" charset="-122"/>
              <a:ea typeface="思源宋體 TW" charset="-122"/>
              <a:cs typeface="+mn-lt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4750">
        <p15:prstTrans prst="curtains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55"/>
          <p:cNvPicPr>
            <a:picLocks noChangeAspect="1"/>
          </p:cNvPicPr>
          <p:nvPr/>
        </p:nvPicPr>
        <p:blipFill>
          <a:blip r:embed="rId4"/>
          <a:srcRect l="45333" t="24902" r="20347" b="23196"/>
          <a:stretch>
            <a:fillRect/>
          </a:stretch>
        </p:blipFill>
        <p:spPr>
          <a:xfrm rot="13980000">
            <a:off x="357728" y="160458"/>
            <a:ext cx="2284095" cy="2447925"/>
          </a:xfrm>
          <a:prstGeom prst="rect">
            <a:avLst/>
          </a:prstGeom>
        </p:spPr>
      </p:pic>
      <p:pic>
        <p:nvPicPr>
          <p:cNvPr id="6" name="图片 5" descr="dandelion-220246__340"/>
          <p:cNvPicPr>
            <a:picLocks noChangeAspect="1"/>
          </p:cNvPicPr>
          <p:nvPr/>
        </p:nvPicPr>
        <p:blipFill>
          <a:blip r:embed="rId5">
            <a:lum contrast="6000"/>
          </a:blip>
          <a:srcRect l="3471" t="2843" r="4392" b="1569"/>
          <a:stretch>
            <a:fillRect/>
          </a:stretch>
        </p:blipFill>
        <p:spPr>
          <a:xfrm>
            <a:off x="7599045" y="2226310"/>
            <a:ext cx="4464050" cy="4631690"/>
          </a:xfrm>
          <a:prstGeom prst="rect">
            <a:avLst/>
          </a:prstGeom>
        </p:spPr>
      </p:pic>
      <p:pic>
        <p:nvPicPr>
          <p:cNvPr id="7" name="图片 6" descr="flowers-3205083__34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2780" y="4225925"/>
            <a:ext cx="2216785" cy="22167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616065" y="1805305"/>
            <a:ext cx="982980" cy="3416320"/>
          </a:xfrm>
          <a:prstGeom prst="rect">
            <a:avLst/>
          </a:prstGeom>
          <a:solidFill>
            <a:schemeClr val="bg1">
              <a:lumMod val="85000"/>
              <a:alpha val="57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rPr>
              <a:t>业务能手</a:t>
            </a:r>
            <a:endParaRPr lang="en-US" altLang="zh-CN" sz="5400" dirty="0">
              <a:solidFill>
                <a:srgbClr val="A75450"/>
              </a:solidFill>
              <a:latin typeface="杨任东竹石体-Medium" charset="-122"/>
              <a:ea typeface="杨任东竹石体-Medium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016085" y="1569085"/>
            <a:ext cx="3877985" cy="40170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Arial" charset="0"/>
                <a:ea typeface="思源宋體 TW" charset="-122"/>
                <a:cs typeface="Arial" charset="0"/>
                <a:sym typeface="+mn-ea"/>
              </a:rPr>
              <a:t>•</a:t>
            </a:r>
          </a:p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浙江大学校务服务网</a:t>
            </a:r>
            <a:endParaRPr lang="en-US" altLang="zh-CN" sz="24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统一认证身份登陆</a:t>
            </a:r>
            <a:endParaRPr lang="en-US" altLang="zh-CN" sz="24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杨任东竹石体-Medium" charset="-122"/>
                <a:ea typeface="杨任东竹石体-Medium" charset="-122"/>
                <a:cs typeface="+mn-lt"/>
                <a:sym typeface="+mn-ea"/>
              </a:rPr>
              <a:t>场馆申请</a:t>
            </a:r>
            <a:endParaRPr lang="en-US" altLang="zh-CN" sz="2400" dirty="0">
              <a:solidFill>
                <a:srgbClr val="A75450"/>
              </a:solidFill>
              <a:latin typeface="杨任东竹石体-Medium" charset="-122"/>
              <a:ea typeface="杨任东竹石体-Medium" charset="-122"/>
              <a:cs typeface="+mn-lt"/>
              <a:sym typeface="+mn-ea"/>
            </a:endParaRPr>
          </a:p>
          <a:p>
            <a:pPr eaLnBrk="1" hangingPunct="1"/>
            <a:endParaRPr lang="en-US" altLang="zh-CN" sz="2400" dirty="0">
              <a:solidFill>
                <a:srgbClr val="A75450"/>
              </a:solidFill>
              <a:latin typeface="Arial" charset="0"/>
              <a:ea typeface="思源宋體 TW" charset="-122"/>
              <a:cs typeface="Arial" charset="0"/>
              <a:sym typeface="+mn-ea"/>
            </a:endParaRPr>
          </a:p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Arial" charset="0"/>
                <a:ea typeface="思源宋體 TW" charset="-122"/>
                <a:cs typeface="Arial" charset="0"/>
                <a:sym typeface="+mn-ea"/>
              </a:rPr>
              <a:t>浙江大学教学资源管理系统</a:t>
            </a:r>
            <a:endParaRPr lang="en-US" altLang="zh-CN" sz="2400" dirty="0">
              <a:solidFill>
                <a:srgbClr val="A75450"/>
              </a:solidFill>
              <a:latin typeface="Arial" charset="0"/>
              <a:ea typeface="思源宋體 TW" charset="-122"/>
              <a:cs typeface="Arial" charset="0"/>
              <a:sym typeface="+mn-ea"/>
            </a:endParaRPr>
          </a:p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Arial" charset="0"/>
                <a:ea typeface="思源宋體 TW" charset="-122"/>
                <a:cs typeface="Arial" charset="0"/>
                <a:sym typeface="+mn-ea"/>
              </a:rPr>
              <a:t>登陆</a:t>
            </a:r>
            <a:endParaRPr lang="en-US" altLang="zh-CN" sz="2400" dirty="0">
              <a:solidFill>
                <a:srgbClr val="A75450"/>
              </a:solidFill>
              <a:latin typeface="Arial" charset="0"/>
              <a:ea typeface="思源宋體 TW" charset="-122"/>
              <a:cs typeface="Arial" charset="0"/>
              <a:sym typeface="+mn-ea"/>
            </a:endParaRPr>
          </a:p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Arial" charset="0"/>
                <a:ea typeface="思源宋體 TW" charset="-122"/>
                <a:cs typeface="Arial" charset="0"/>
                <a:sym typeface="+mn-ea"/>
              </a:rPr>
              <a:t>借教室</a:t>
            </a:r>
            <a:endParaRPr lang="en-US" altLang="zh-CN" sz="2400" dirty="0">
              <a:solidFill>
                <a:srgbClr val="A75450"/>
              </a:solidFill>
              <a:latin typeface="Arial" charset="0"/>
              <a:ea typeface="思源宋體 TW" charset="-122"/>
              <a:cs typeface="Arial" charset="0"/>
              <a:sym typeface="+mn-ea"/>
            </a:endParaRPr>
          </a:p>
          <a:p>
            <a:pPr eaLnBrk="1" hangingPunct="1"/>
            <a:endParaRPr lang="en-US" altLang="zh-CN" sz="2400" dirty="0">
              <a:solidFill>
                <a:srgbClr val="A75450"/>
              </a:solidFill>
              <a:latin typeface="Arial" charset="0"/>
              <a:ea typeface="思源宋體 TW" charset="-122"/>
              <a:cs typeface="Arial" charset="0"/>
              <a:sym typeface="+mn-ea"/>
            </a:endParaRPr>
          </a:p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Arial" charset="0"/>
                <a:ea typeface="思源宋體 TW" charset="-122"/>
                <a:cs typeface="Arial" charset="0"/>
                <a:sym typeface="+mn-ea"/>
              </a:rPr>
              <a:t>滴滴辅导员</a:t>
            </a:r>
            <a:endParaRPr lang="en-US" altLang="zh-CN" sz="2400" dirty="0">
              <a:solidFill>
                <a:srgbClr val="A75450"/>
              </a:solidFill>
              <a:latin typeface="Arial" charset="0"/>
              <a:ea typeface="思源宋體 TW" charset="-122"/>
              <a:cs typeface="Arial" charset="0"/>
              <a:sym typeface="+mn-ea"/>
            </a:endParaRPr>
          </a:p>
          <a:p>
            <a:pPr eaLnBrk="1" hangingPunct="1"/>
            <a:r>
              <a:rPr lang="zh-CN" altLang="en-US" sz="2400" dirty="0">
                <a:solidFill>
                  <a:srgbClr val="A75450"/>
                </a:solidFill>
                <a:latin typeface="Arial" charset="0"/>
                <a:ea typeface="思源宋體 TW" charset="-122"/>
                <a:cs typeface="Arial" charset="0"/>
                <a:sym typeface="+mn-ea"/>
              </a:rPr>
              <a:t>丹青毕至居、科学之家</a:t>
            </a:r>
          </a:p>
          <a:p>
            <a:pPr eaLnBrk="1" hangingPunct="1"/>
            <a:endParaRPr lang="zh-CN" altLang="en-US" sz="2400" dirty="0">
              <a:solidFill>
                <a:srgbClr val="A75450"/>
              </a:solidFill>
              <a:latin typeface="思源宋體 TW" charset="-122"/>
              <a:ea typeface="思源宋體 TW" charset="-122"/>
              <a:cs typeface="+mn-lt"/>
              <a:sym typeface="+mn-ea"/>
            </a:endParaRPr>
          </a:p>
          <a:p>
            <a:pPr eaLnBrk="1" hangingPunct="1"/>
            <a:endParaRPr lang="zh-CN" altLang="en-US" sz="2400" dirty="0">
              <a:solidFill>
                <a:srgbClr val="A75450"/>
              </a:solidFill>
              <a:latin typeface="思源宋體 TW" charset="-122"/>
              <a:ea typeface="思源宋體 TW" charset="-122"/>
              <a:cs typeface="+mn-lt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86572" y="738088"/>
            <a:ext cx="5944498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2400" dirty="0">
                <a:solidFill>
                  <a:srgbClr val="A75450"/>
                </a:solidFill>
                <a:latin typeface="Arial" charset="0"/>
                <a:ea typeface="思源宋體 TW" charset="-122"/>
                <a:cs typeface="Arial" charset="0"/>
                <a:sym typeface="+mn-ea"/>
              </a:rPr>
              <a:t>•</a:t>
            </a:r>
            <a:r>
              <a:rPr lang="en-US" altLang="zh-CN" sz="2400" dirty="0" err="1">
                <a:solidFill>
                  <a:srgbClr val="A75450"/>
                </a:solidFill>
                <a:latin typeface="Arial" charset="0"/>
                <a:ea typeface="思源宋體 TW" charset="-122"/>
                <a:cs typeface="Arial" charset="0"/>
                <a:sym typeface="+mn-ea"/>
              </a:rPr>
              <a:t>xwfw.zju.edu.cn</a:t>
            </a:r>
            <a:endParaRPr lang="en-US" altLang="zh-CN" sz="2400" dirty="0">
              <a:solidFill>
                <a:srgbClr val="A75450"/>
              </a:solidFill>
              <a:latin typeface="Arial" charset="0"/>
              <a:ea typeface="思源宋體 TW" charset="-122"/>
              <a:cs typeface="Arial" charset="0"/>
              <a:sym typeface="+mn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53BDF1D-BE00-F04A-BF5A-32597DD8CC4A}"/>
              </a:ext>
            </a:extLst>
          </p:cNvPr>
          <p:cNvSpPr/>
          <p:nvPr/>
        </p:nvSpPr>
        <p:spPr>
          <a:xfrm>
            <a:off x="2414688" y="5410952"/>
            <a:ext cx="25602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dirty="0" err="1">
                <a:solidFill>
                  <a:srgbClr val="A75450"/>
                </a:solidFill>
                <a:latin typeface="思源宋體 TW" charset="-122"/>
                <a:ea typeface="思源宋體 TW" charset="-122"/>
                <a:cs typeface="+mn-lt"/>
                <a:sym typeface="+mn-ea"/>
              </a:rPr>
              <a:t>jxzygl.zju.edu.cn</a:t>
            </a:r>
            <a:endParaRPr lang="zh-CN" altLang="en-US" sz="2400" dirty="0">
              <a:solidFill>
                <a:srgbClr val="A75450"/>
              </a:solidFill>
              <a:latin typeface="思源宋體 TW" charset="-122"/>
              <a:ea typeface="思源宋體 TW" charset="-122"/>
              <a:cs typeface="+mn-lt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25652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" fill="hold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" fill="hold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50" decel="500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50" decel="500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fill="hold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50" decel="500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50" decel="500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flower-2342706__340"/>
          <p:cNvPicPr>
            <a:picLocks noChangeAspect="1"/>
          </p:cNvPicPr>
          <p:nvPr/>
        </p:nvPicPr>
        <p:blipFill>
          <a:blip r:embed="rId4"/>
          <a:srcRect l="40133" t="16801" r="16603" b="18894"/>
          <a:stretch>
            <a:fillRect/>
          </a:stretch>
        </p:blipFill>
        <p:spPr>
          <a:xfrm rot="420000">
            <a:off x="4831080" y="1868805"/>
            <a:ext cx="2530475" cy="2663825"/>
          </a:xfrm>
          <a:prstGeom prst="rect">
            <a:avLst/>
          </a:prstGeom>
        </p:spPr>
      </p:pic>
      <p:pic>
        <p:nvPicPr>
          <p:cNvPr id="5" name="图片 4" descr="flowers-3205083__3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5385" y="1724660"/>
            <a:ext cx="1908175" cy="19081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036310" y="2934970"/>
            <a:ext cx="772795" cy="2123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>
                    <a:lumMod val="20000"/>
                    <a:lumOff val="80000"/>
                    <a:alpha val="36000"/>
                  </a:schemeClr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rgbClr val="A75450"/>
                </a:solidFill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壮壮</a:t>
            </a:r>
            <a:endParaRPr lang="zh-CN" altLang="zh-CN" sz="6600" dirty="0">
              <a:solidFill>
                <a:srgbClr val="A75450"/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40455" y="2505710"/>
            <a:ext cx="164465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>
                <a:solidFill>
                  <a:srgbClr val="A75450"/>
                </a:solidFill>
                <a:latin typeface="杨任东竹石体-Medium" charset="-122"/>
                <a:ea typeface="杨任东竹石体-Medium" charset="-122"/>
              </a:rPr>
              <a:t>03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144"/>
  <p:tag name="KSO_WM_UNIT_TYPE" val="m_h_f"/>
  <p:tag name="KSO_WM_UNIT_INDEX" val="1_1_1"/>
  <p:tag name="KSO_WM_UNIT_ID" val="diagram160144_4*m_h_f*1_1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4"/>
  <p:tag name="KSO_WM_UNIT_PRESET_TEXT_LEN" val="40"/>
  <p:tag name="KSO_WM_DIAGRAM_GROUP_CODE" val="m1-1"/>
  <p:tag name="KSO_WM_UNIT_TEXT_FILL_FORE_SCHEMECOLOR_INDEX" val="13"/>
  <p:tag name="KSO_WM_UNIT_TEXT_FILL_TYPE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532</Words>
  <Application>Microsoft Macintosh PowerPoint</Application>
  <PresentationFormat>宽屏</PresentationFormat>
  <Paragraphs>136</Paragraphs>
  <Slides>12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9" baseType="lpstr">
      <vt:lpstr>STLiti</vt:lpstr>
      <vt:lpstr>STXingkai</vt:lpstr>
      <vt:lpstr>思源宋體 TW</vt:lpstr>
      <vt:lpstr>微软雅黑</vt:lpstr>
      <vt:lpstr>杨任东竹石体-Medium</vt:lpstr>
      <vt:lpstr>FZSongKeBenXiuKaiS-R-GB</vt:lpstr>
      <vt:lpstr>HanWangWeBe</vt:lpstr>
      <vt:lpstr>HanziPen SC</vt:lpstr>
      <vt:lpstr>Libian SC</vt:lpstr>
      <vt:lpstr>LingWai SC Medium</vt:lpstr>
      <vt:lpstr>LingWai SC Medium</vt:lpstr>
      <vt:lpstr>Wawati SC</vt:lpstr>
      <vt:lpstr>Weibei SC</vt:lpstr>
      <vt:lpstr>Yuanti SC</vt:lpstr>
      <vt:lpstr>Yuppy SC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UJ·VM</dc:creator>
  <cp:lastModifiedBy>Microsoft Office User</cp:lastModifiedBy>
  <cp:revision>113</cp:revision>
  <dcterms:created xsi:type="dcterms:W3CDTF">1900-01-01T00:00:00Z</dcterms:created>
  <dcterms:modified xsi:type="dcterms:W3CDTF">2021-10-25T07:32:48Z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2052-11.15.1</vt:lpwstr>
  </property>
  <property fmtid="{D5CDD505-2E9C-101B-9397-08002B2CF9AE}" pid="3" name="KSOTemplateUUID">
    <vt:lpwstr>v1.0_mb_UaYsT4JAzhUkLRldwun8HA==</vt:lpwstr>
  </property>
  <property fmtid="{D5CDD505-2E9C-101B-9397-08002B2CF9AE}" pid="4" name="ICV">
    <vt:lpwstr>31ACB646997F3FD5AC1076614B420C39</vt:lpwstr>
  </property>
</Properties>
</file>